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777" r:id="rId2"/>
  </p:sldMasterIdLst>
  <p:notesMasterIdLst>
    <p:notesMasterId r:id="rId27"/>
  </p:notesMasterIdLst>
  <p:handoutMasterIdLst>
    <p:handoutMasterId r:id="rId28"/>
  </p:handoutMasterIdLst>
  <p:sldIdLst>
    <p:sldId id="256" r:id="rId3"/>
    <p:sldId id="274" r:id="rId4"/>
    <p:sldId id="257" r:id="rId5"/>
    <p:sldId id="258" r:id="rId6"/>
    <p:sldId id="259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6" r:id="rId20"/>
    <p:sldId id="286" r:id="rId21"/>
    <p:sldId id="278" r:id="rId22"/>
    <p:sldId id="280" r:id="rId23"/>
    <p:sldId id="281" r:id="rId24"/>
    <p:sldId id="284" r:id="rId25"/>
    <p:sldId id="285" r:id="rId2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000"/>
    <a:srgbClr val="7F807F"/>
    <a:srgbClr val="434343"/>
    <a:srgbClr val="0E3361"/>
    <a:srgbClr val="F5CE4D"/>
    <a:srgbClr val="003264"/>
    <a:srgbClr val="FBCE20"/>
    <a:srgbClr val="003D7C"/>
    <a:srgbClr val="619080"/>
    <a:srgbClr val="99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94954" autoAdjust="0"/>
  </p:normalViewPr>
  <p:slideViewPr>
    <p:cSldViewPr snapToGrid="0">
      <p:cViewPr varScale="1">
        <p:scale>
          <a:sx n="179" d="100"/>
          <a:sy n="179" d="100"/>
        </p:scale>
        <p:origin x="199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64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E4E61F8C-8B83-46FD-924E-318F610A7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8013"/>
            <a:ext cx="5607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DB9721C8-080E-4AE7-89F7-9151732499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8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21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98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40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97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6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2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 userDrawn="1"/>
        </p:nvSpPr>
        <p:spPr bwMode="auto">
          <a:xfrm rot="5400000">
            <a:off x="1137188" y="-1334562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5745753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461865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309558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1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26" name="Picture 2" descr="logo UTFPR — Universidade Tecnológica Federal do Paraná UTFPR">
            <a:extLst>
              <a:ext uri="{FF2B5EF4-FFF2-40B4-BE49-F238E27FC236}">
                <a16:creationId xmlns:a16="http://schemas.microsoft.com/office/drawing/2014/main" id="{928A9A16-500C-914C-92BA-E291C438CC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88" y="52704"/>
            <a:ext cx="4803872" cy="19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71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452895" y="1348711"/>
            <a:ext cx="8309593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996" y="4800600"/>
            <a:ext cx="6685089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0997" y="612775"/>
            <a:ext cx="6685089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0996" y="5367338"/>
            <a:ext cx="6685089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2066629" y="-219370"/>
            <a:ext cx="50137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6085317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509981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357674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4421079" y="2135077"/>
            <a:ext cx="304800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3644296" y="-3648115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649668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7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4421079" y="2135077"/>
            <a:ext cx="304800" cy="9141046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3644296" y="-3648115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6085317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661592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509285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649668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15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659971"/>
            <a:ext cx="7239000" cy="2819400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3707969"/>
            <a:ext cx="7239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3644297" y="1365584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400800"/>
            <a:ext cx="1905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5485179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89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3644297" y="1365584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400800"/>
            <a:ext cx="1905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659971"/>
            <a:ext cx="7239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3362155"/>
            <a:ext cx="7239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 rot="5400000">
            <a:off x="4516139" y="455721"/>
            <a:ext cx="114680" cy="9141046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5485179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4029446" y="1743448"/>
            <a:ext cx="108806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50" y="6038330"/>
            <a:ext cx="552175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87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1144478" y="-1141522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20" y="6038330"/>
            <a:ext cx="552221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9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1"/>
            <a:ext cx="9144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 rot="5400000">
            <a:off x="4029446" y="1743448"/>
            <a:ext cx="108806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50" y="6038330"/>
            <a:ext cx="552175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4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570" y="147287"/>
            <a:ext cx="8315201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68" y="1358555"/>
            <a:ext cx="8315202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66512" y="6553200"/>
            <a:ext cx="1995258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46568" y="6553200"/>
            <a:ext cx="4927869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4029445" y="1743445"/>
            <a:ext cx="1088068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098" name="Picture 2" descr="NAU_Acronym_Horiz_1Line_rev-3514.png">
            <a:extLst>
              <a:ext uri="{FF2B5EF4-FFF2-40B4-BE49-F238E27FC236}">
                <a16:creationId xmlns:a16="http://schemas.microsoft.com/office/drawing/2014/main" id="{BBF33649-9580-B640-B874-C69CFE423F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3" y="6142782"/>
            <a:ext cx="7069909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7287"/>
            <a:ext cx="83058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555"/>
            <a:ext cx="83058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8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58556"/>
            <a:ext cx="4081571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8556"/>
            <a:ext cx="41148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59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893" y="1351145"/>
            <a:ext cx="4125260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51144"/>
            <a:ext cx="4114287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1" y="3868932"/>
            <a:ext cx="4114287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293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2895" y="1301922"/>
            <a:ext cx="4076033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01922"/>
            <a:ext cx="4114287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2895" y="3937845"/>
            <a:ext cx="4076033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1" y="3937845"/>
            <a:ext cx="4114287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6543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452895" y="1348711"/>
            <a:ext cx="8309593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80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996" y="4800600"/>
            <a:ext cx="6685089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0997" y="612775"/>
            <a:ext cx="6685089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0996" y="5367338"/>
            <a:ext cx="6685089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5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1144478" y="-1141522"/>
            <a:ext cx="6858000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1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891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4029445" y="1743445"/>
            <a:ext cx="1088068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" y="1"/>
            <a:ext cx="9144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pic>
        <p:nvPicPr>
          <p:cNvPr id="7" name="Picture 2" descr="NAU_Acronym_Horiz_1Line_rev-3514.png">
            <a:extLst>
              <a:ext uri="{FF2B5EF4-FFF2-40B4-BE49-F238E27FC236}">
                <a16:creationId xmlns:a16="http://schemas.microsoft.com/office/drawing/2014/main" id="{0887B146-0FDD-AE40-8ED9-1F3105650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3" y="6142782"/>
            <a:ext cx="7069909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4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570" y="147287"/>
            <a:ext cx="8315201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68" y="1358555"/>
            <a:ext cx="8315202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10000"/>
                </a:solidFill>
              </a:defRPr>
            </a:lvl1pPr>
            <a:lvl2pPr>
              <a:defRPr baseline="0">
                <a:solidFill>
                  <a:srgbClr val="434343"/>
                </a:solidFill>
              </a:defRPr>
            </a:lvl2pPr>
            <a:lvl3pPr>
              <a:defRPr>
                <a:solidFill>
                  <a:srgbClr val="7F807F"/>
                </a:solidFill>
              </a:defRPr>
            </a:lvl3pPr>
            <a:lvl4pPr>
              <a:defRPr baseline="0">
                <a:solidFill>
                  <a:srgbClr val="7F807F"/>
                </a:solidFill>
              </a:defRPr>
            </a:lvl4pPr>
            <a:lvl5pPr>
              <a:defRPr>
                <a:solidFill>
                  <a:srgbClr val="7F80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66512" y="6553200"/>
            <a:ext cx="1995258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46568" y="6553200"/>
            <a:ext cx="4927869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7287"/>
            <a:ext cx="83058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555"/>
            <a:ext cx="83058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6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58556"/>
            <a:ext cx="4081571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8556"/>
            <a:ext cx="41148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893" y="1351145"/>
            <a:ext cx="4125260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51144"/>
            <a:ext cx="4114287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1" y="3868932"/>
            <a:ext cx="4114287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2895" y="1301922"/>
            <a:ext cx="4076033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01922"/>
            <a:ext cx="4114287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2895" y="3937845"/>
            <a:ext cx="4076033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1" y="3937845"/>
            <a:ext cx="4114287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4303822" y="2020778"/>
            <a:ext cx="533400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4004537" y="-4001581"/>
            <a:ext cx="1137884" cy="9141044"/>
          </a:xfrm>
          <a:prstGeom prst="rect">
            <a:avLst/>
          </a:prstGeom>
          <a:solidFill>
            <a:srgbClr val="01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47284"/>
            <a:ext cx="8305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68402"/>
            <a:ext cx="83058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8222" y="6553200"/>
            <a:ext cx="291354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238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5447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rgbClr val="003264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074059" y="1137884"/>
            <a:ext cx="7765143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8570914" y="723901"/>
            <a:ext cx="77788" cy="1587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5" r:id="rId2"/>
    <p:sldLayoutId id="2147483798" r:id="rId3"/>
    <p:sldLayoutId id="2147483770" r:id="rId4"/>
    <p:sldLayoutId id="2147483740" r:id="rId5"/>
    <p:sldLayoutId id="2147483763" r:id="rId6"/>
    <p:sldLayoutId id="2147483742" r:id="rId7"/>
    <p:sldLayoutId id="2147483752" r:id="rId8"/>
    <p:sldLayoutId id="2147483750" r:id="rId9"/>
    <p:sldLayoutId id="2147483751" r:id="rId10"/>
    <p:sldLayoutId id="2147483747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bg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4303822" y="2020778"/>
            <a:ext cx="5334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4004537" y="-4001581"/>
            <a:ext cx="1137884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47284"/>
            <a:ext cx="8305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68402"/>
            <a:ext cx="83058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8222" y="6553200"/>
            <a:ext cx="291354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238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5447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074059" y="1137884"/>
            <a:ext cx="7765143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8570914" y="723901"/>
            <a:ext cx="77788" cy="1587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5573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9" r:id="rId2"/>
    <p:sldLayoutId id="2147483782" r:id="rId3"/>
    <p:sldLayoutId id="2147483797" r:id="rId4"/>
    <p:sldLayoutId id="2147483784" r:id="rId5"/>
    <p:sldLayoutId id="2147483785" r:id="rId6"/>
    <p:sldLayoutId id="2147483799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tx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tiff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568C6B4-84BF-864B-9491-0EB7613D9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688" y="4461864"/>
            <a:ext cx="7239000" cy="1730213"/>
          </a:xfrm>
        </p:spPr>
        <p:txBody>
          <a:bodyPr/>
          <a:lstStyle/>
          <a:p>
            <a:r>
              <a:rPr lang="en-US" dirty="0"/>
              <a:t>Lecture #02: Basics about open source software</a:t>
            </a:r>
          </a:p>
          <a:p>
            <a:r>
              <a:rPr lang="en-US" b="1" dirty="0"/>
              <a:t>Dr. Igor Steinmacher</a:t>
            </a:r>
          </a:p>
          <a:p>
            <a:r>
              <a:rPr lang="en-US" dirty="0"/>
              <a:t>e-mail: </a:t>
            </a:r>
            <a:r>
              <a:rPr lang="en-US" dirty="0" err="1"/>
              <a:t>igorfs@utfpr.</a:t>
            </a:r>
            <a:r>
              <a:rPr lang="en-US" err="1"/>
              <a:t>edu</a:t>
            </a:r>
            <a:r>
              <a:rPr lang="en-US"/>
              <a:t>.br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igorsteinmacher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5C5A2E-10E3-FB48-BC45-17538C83D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CS499 - Open Source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5212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Once Upon A Time, Writer, Author, Story, Short Story">
            <a:extLst>
              <a:ext uri="{FF2B5EF4-FFF2-40B4-BE49-F238E27FC236}">
                <a16:creationId xmlns:a16="http://schemas.microsoft.com/office/drawing/2014/main" id="{BDA6D553-F393-FE4B-82B2-242AB586E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6313"/>
            <a:ext cx="91440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D18AB3-FA29-1044-B7CB-F149601FF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-218842"/>
            <a:ext cx="7239000" cy="2048540"/>
          </a:xfrm>
        </p:spPr>
        <p:txBody>
          <a:bodyPr/>
          <a:lstStyle/>
          <a:p>
            <a:r>
              <a:rPr lang="en-US" dirty="0"/>
              <a:t>A little bit of history</a:t>
            </a:r>
          </a:p>
        </p:txBody>
      </p:sp>
    </p:spTree>
    <p:extLst>
      <p:ext uri="{BB962C8B-B14F-4D97-AF65-F5344CB8AC3E}">
        <p14:creationId xmlns:p14="http://schemas.microsoft.com/office/powerpoint/2010/main" val="4213602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23CE-3C80-9E47-A225-E71F53A2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Pre-historic…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D917E-6D37-9049-9588-A928EA4C0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settings: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software is usually part of a bigger solution (consulting, hardware, maintenance, etc.)</a:t>
            </a:r>
          </a:p>
          <a:p>
            <a:pPr lvl="1"/>
            <a:r>
              <a:rPr lang="en-US" dirty="0"/>
              <a:t>not a solution </a:t>
            </a:r>
            <a:r>
              <a:rPr lang="en-US" i="1" dirty="0"/>
              <a:t>per se</a:t>
            </a:r>
          </a:p>
          <a:p>
            <a:endParaRPr lang="en-US" dirty="0"/>
          </a:p>
          <a:p>
            <a:r>
              <a:rPr lang="en-US" dirty="0"/>
              <a:t>Academic settings:</a:t>
            </a:r>
          </a:p>
          <a:p>
            <a:pPr lvl="1"/>
            <a:r>
              <a:rPr lang="en-US" dirty="0"/>
              <a:t>Software is informally shared as a way to share knowledge</a:t>
            </a:r>
          </a:p>
          <a:p>
            <a:pPr lvl="1"/>
            <a:endParaRPr lang="en-US" dirty="0"/>
          </a:p>
          <a:p>
            <a:r>
              <a:rPr lang="en-US" dirty="0"/>
              <a:t>Hobbyists</a:t>
            </a:r>
          </a:p>
          <a:p>
            <a:pPr lvl="1"/>
            <a:r>
              <a:rPr lang="en-US" dirty="0"/>
              <a:t>Hacking for fun</a:t>
            </a:r>
          </a:p>
          <a:p>
            <a:pPr lvl="1"/>
            <a:r>
              <a:rPr lang="en-US" dirty="0"/>
              <a:t>Garage programmers community</a:t>
            </a:r>
          </a:p>
        </p:txBody>
      </p:sp>
    </p:spTree>
    <p:extLst>
      <p:ext uri="{BB962C8B-B14F-4D97-AF65-F5344CB8AC3E}">
        <p14:creationId xmlns:p14="http://schemas.microsoft.com/office/powerpoint/2010/main" val="3812717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F815-C052-B147-8AD6-324A5C56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History…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A4729-CCF7-7644-BAB3-F9C935C50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1976 – Bill Gates’ “Open Letter to Hobbyists”</a:t>
            </a:r>
          </a:p>
          <a:p>
            <a:pPr lvl="1"/>
            <a:r>
              <a:rPr lang="en-US" dirty="0"/>
              <a:t>Copyright infringement + commercial power </a:t>
            </a:r>
            <a:endParaRPr lang="en-US" b="0" i="1" dirty="0"/>
          </a:p>
          <a:p>
            <a:pPr lvl="1"/>
            <a:r>
              <a:rPr lang="en-US" b="0" i="1" dirty="0"/>
              <a:t>“Will quality software be written for the hobby market?”</a:t>
            </a:r>
          </a:p>
          <a:p>
            <a:pPr lvl="1"/>
            <a:r>
              <a:rPr lang="en-US" b="0" i="1" dirty="0"/>
              <a:t>“One thing you do do is prevent good software from being written.”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1980 – Stallman problem with Xerox printer</a:t>
            </a:r>
          </a:p>
          <a:p>
            <a:pPr lvl="1"/>
            <a:r>
              <a:rPr lang="en-US" dirty="0"/>
              <a:t>Stallman refused access to the source code for the printer driver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1981 – IBM signs a deal with “Micro-Soft”</a:t>
            </a:r>
          </a:p>
          <a:p>
            <a:pPr lvl="1"/>
            <a:r>
              <a:rPr lang="en-US" dirty="0"/>
              <a:t>MS-DOS embedded in each and every IBM machine</a:t>
            </a:r>
          </a:p>
          <a:p>
            <a:pPr lvl="1"/>
            <a:endParaRPr lang="en-US" dirty="0"/>
          </a:p>
          <a:p>
            <a:r>
              <a:rPr lang="en-US" dirty="0"/>
              <a:t>1984 – Stallman launches GNU project</a:t>
            </a:r>
          </a:p>
          <a:p>
            <a:pPr lvl="1"/>
            <a:r>
              <a:rPr lang="en-US" dirty="0"/>
              <a:t>1985 – Free Software Foundation (FSF) was formed to house funding for the GNU Project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355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F815-C052-B147-8AD6-324A5C56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History…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A4729-CCF7-7644-BAB3-F9C935C50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1991 – Linus Torvalds creates (or kicks off) Linux</a:t>
            </a:r>
          </a:p>
          <a:p>
            <a:pPr lvl="1"/>
            <a:r>
              <a:rPr lang="en-US" dirty="0"/>
              <a:t>Personal/informal project</a:t>
            </a:r>
          </a:p>
          <a:p>
            <a:pPr lvl="1"/>
            <a:r>
              <a:rPr lang="en-US" dirty="0"/>
              <a:t>Message to a newsgroup at Usenet</a:t>
            </a:r>
          </a:p>
          <a:p>
            <a:pPr lvl="1"/>
            <a:r>
              <a:rPr lang="en-US" dirty="0"/>
              <a:t>V 1.0.0 released in 1994 with 170+ </a:t>
            </a:r>
            <a:r>
              <a:rPr lang="en-US" dirty="0" err="1"/>
              <a:t>KLoC</a:t>
            </a:r>
            <a:endParaRPr lang="en-US" dirty="0"/>
          </a:p>
          <a:p>
            <a:endParaRPr lang="en-US" dirty="0"/>
          </a:p>
          <a:p>
            <a:r>
              <a:rPr lang="en-US" dirty="0"/>
              <a:t>1995 – Internet Boom</a:t>
            </a:r>
          </a:p>
          <a:p>
            <a:pPr lvl="1"/>
            <a:r>
              <a:rPr lang="en-US" dirty="0"/>
              <a:t>Linux is distributed in large-scale</a:t>
            </a:r>
          </a:p>
          <a:p>
            <a:endParaRPr lang="en-US" dirty="0"/>
          </a:p>
          <a:p>
            <a:r>
              <a:rPr lang="en-US" dirty="0"/>
              <a:t>1997 – Eric Raymond writes “</a:t>
            </a:r>
            <a:r>
              <a:rPr lang="en-US" i="1" dirty="0"/>
              <a:t>The Cathedral and the Bazaar”</a:t>
            </a:r>
          </a:p>
          <a:p>
            <a:pPr lvl="1"/>
            <a:r>
              <a:rPr lang="en-US" dirty="0"/>
              <a:t>Advantages of Open Source</a:t>
            </a:r>
          </a:p>
          <a:p>
            <a:pPr lvl="1"/>
            <a:r>
              <a:rPr lang="en-US" dirty="0"/>
              <a:t>Development in a decentralized way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05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4F08-791F-8644-AF7A-A76168C9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History…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262FA-AD26-754F-8CDD-3EC8A731E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1998 – Netscape open-sourced</a:t>
            </a:r>
          </a:p>
          <a:p>
            <a:pPr lvl="1"/>
            <a:r>
              <a:rPr lang="en-US" dirty="0"/>
              <a:t>Fight with MS Explorer?</a:t>
            </a:r>
          </a:p>
          <a:p>
            <a:pPr lvl="1"/>
            <a:endParaRPr lang="en-US" dirty="0"/>
          </a:p>
          <a:p>
            <a:r>
              <a:rPr lang="en-US" dirty="0"/>
              <a:t>1998 – Eric Raymond, Linus Torvalds and others launch the Open Source Initiative (OSI)</a:t>
            </a:r>
          </a:p>
          <a:p>
            <a:pPr lvl="1"/>
            <a:r>
              <a:rPr lang="en-US" dirty="0"/>
              <a:t>Technical reasons to Open-source</a:t>
            </a:r>
          </a:p>
          <a:p>
            <a:pPr lvl="1"/>
            <a:r>
              <a:rPr lang="en-US" dirty="0"/>
              <a:t>Use of “Open Source” instead of “Free software”</a:t>
            </a:r>
          </a:p>
          <a:p>
            <a:endParaRPr lang="en-US" dirty="0"/>
          </a:p>
          <a:p>
            <a:r>
              <a:rPr lang="en-US" dirty="0"/>
              <a:t>1999 – </a:t>
            </a:r>
            <a:r>
              <a:rPr lang="en-US" dirty="0" err="1"/>
              <a:t>Sourceforge</a:t>
            </a:r>
            <a:r>
              <a:rPr lang="en-US" dirty="0"/>
              <a:t> is launched</a:t>
            </a:r>
          </a:p>
          <a:p>
            <a:endParaRPr lang="en-US" dirty="0"/>
          </a:p>
          <a:p>
            <a:r>
              <a:rPr lang="en-US" dirty="0"/>
              <a:t>2000 – OpenOffice is launched</a:t>
            </a:r>
          </a:p>
          <a:p>
            <a:endParaRPr lang="en-US" dirty="0"/>
          </a:p>
          <a:p>
            <a:r>
              <a:rPr lang="en-US" dirty="0"/>
              <a:t>2001 – IBM invests $1 billion on Linux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A4D6-DFB8-0845-8B7E-5E2FB0F25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History…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C0365-8BE5-874D-91A8-54FF923ED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2005 – Sun launches Solaris 10 as Open Source</a:t>
            </a:r>
          </a:p>
          <a:p>
            <a:endParaRPr lang="en-US" dirty="0"/>
          </a:p>
          <a:p>
            <a:r>
              <a:rPr lang="en-US" dirty="0"/>
              <a:t>2007 – Sun launches JDK under GPL</a:t>
            </a:r>
          </a:p>
          <a:p>
            <a:endParaRPr lang="en-US" dirty="0"/>
          </a:p>
          <a:p>
            <a:r>
              <a:rPr lang="en-US" dirty="0"/>
              <a:t>GitHub launches in 2008</a:t>
            </a:r>
          </a:p>
          <a:p>
            <a:pPr lvl="1"/>
            <a:r>
              <a:rPr lang="en-US" dirty="0"/>
              <a:t>GitHub BOOM ~2010–2011 (2 million repos in 2011)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… MANY COMPANIES JOINING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https://cdn.vox-cdn.com/thumbor/ggE5kMwTYpYztVeETsXd5Ho0mAU=/0x0:1080x1080/1200x0/filters:focal(0x0:1080x1080)/cdn.vox-cdn.com/uploads/chorus_asset/file/11481959/Wi4GyQMLZZIxULE7QUEU4EhMmbglIQasufazhQdbVP0.jpg">
            <a:extLst>
              <a:ext uri="{FF2B5EF4-FFF2-40B4-BE49-F238E27FC236}">
                <a16:creationId xmlns:a16="http://schemas.microsoft.com/office/drawing/2014/main" id="{766A611A-4D42-C14D-9B5C-01A8AF7E4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7"/>
          <a:stretch/>
        </p:blipFill>
        <p:spPr bwMode="auto">
          <a:xfrm>
            <a:off x="5774092" y="3584439"/>
            <a:ext cx="3369908" cy="271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578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18AB3-FA29-1044-B7CB-F149601FF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872" y="2443972"/>
            <a:ext cx="7239000" cy="2048540"/>
          </a:xfrm>
        </p:spPr>
        <p:txBody>
          <a:bodyPr/>
          <a:lstStyle/>
          <a:p>
            <a:r>
              <a:rPr lang="en-US" dirty="0"/>
              <a:t>Why OSS???</a:t>
            </a:r>
          </a:p>
        </p:txBody>
      </p:sp>
    </p:spTree>
    <p:extLst>
      <p:ext uri="{BB962C8B-B14F-4D97-AF65-F5344CB8AC3E}">
        <p14:creationId xmlns:p14="http://schemas.microsoft.com/office/powerpoint/2010/main" val="3187610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7794C-41EF-7744-9C23-3BF05524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Open Source?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204B5-18C2-CB4A-8324-DF3DDBE4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Incentive to collaboration </a:t>
            </a:r>
            <a:r>
              <a:rPr lang="en-US" dirty="0">
                <a:sym typeface="Wingdings" pitchFamily="2" charset="2"/>
              </a:rPr>
              <a:t> human relationship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Technical education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“Low-cost” access to “high-end” technology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Decentralizes the “power” of the software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/>
              <a:t>Government </a:t>
            </a:r>
            <a:r>
              <a:rPr lang="en-US" dirty="0">
                <a:sym typeface="Wingdings" pitchFamily="2" charset="2"/>
              </a:rPr>
              <a:t> knowledge and transparency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599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81F1A-2E65-1940-81E4-E83B78272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Open Source?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B7DE3-8A09-7843-BAAA-0504FC53C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Less duplicated code (and cost)</a:t>
            </a:r>
          </a:p>
          <a:p>
            <a:endParaRPr lang="en-US" dirty="0"/>
          </a:p>
          <a:p>
            <a:r>
              <a:rPr lang="en-US" dirty="0"/>
              <a:t>Less bugs 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More quality</a:t>
            </a:r>
          </a:p>
          <a:p>
            <a:pPr lvl="1"/>
            <a:r>
              <a:rPr lang="en-US" i="1" dirty="0"/>
              <a:t>“Given enough eye-balls all bugs are shallow”</a:t>
            </a:r>
          </a:p>
          <a:p>
            <a:endParaRPr lang="en-US" dirty="0"/>
          </a:p>
          <a:p>
            <a:r>
              <a:rPr lang="en-US" dirty="0"/>
              <a:t>Customization and improvements</a:t>
            </a:r>
          </a:p>
          <a:p>
            <a:endParaRPr lang="en-US" dirty="0"/>
          </a:p>
          <a:p>
            <a:r>
              <a:rPr lang="en-US" dirty="0"/>
              <a:t>Competition for support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029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18AB3-FA29-1044-B7CB-F149601FF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872" y="2443972"/>
            <a:ext cx="7239000" cy="2048540"/>
          </a:xfrm>
        </p:spPr>
        <p:txBody>
          <a:bodyPr/>
          <a:lstStyle/>
          <a:p>
            <a:r>
              <a:rPr lang="en-US" dirty="0"/>
              <a:t>Final facts</a:t>
            </a:r>
          </a:p>
        </p:txBody>
      </p:sp>
    </p:spTree>
    <p:extLst>
      <p:ext uri="{BB962C8B-B14F-4D97-AF65-F5344CB8AC3E}">
        <p14:creationId xmlns:p14="http://schemas.microsoft.com/office/powerpoint/2010/main" val="2763291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A4CECE64-79C6-5C42-B1B8-6D6BEE7BB083}"/>
              </a:ext>
            </a:extLst>
          </p:cNvPr>
          <p:cNvSpPr>
            <a:spLocks noGrp="1"/>
          </p:cNvSpPr>
          <p:nvPr>
            <p:ph type="tbl" idx="1"/>
          </p:nvPr>
        </p:nvSpPr>
        <p:spPr/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355C8E-427E-0F4F-A149-0507322F7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 descr="https://cdn-images-1.medium.com/max/1600/1*1fEH7rYdbsTCwNZm5z0etw.png">
            <a:extLst>
              <a:ext uri="{FF2B5EF4-FFF2-40B4-BE49-F238E27FC236}">
                <a16:creationId xmlns:a16="http://schemas.microsoft.com/office/drawing/2014/main" id="{2C2C7427-3E48-764C-A7AC-89FDC7A7D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31"/>
            <a:ext cx="9144000" cy="57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010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7E7B-5B76-B642-9AF8-A2848E71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70" y="147287"/>
            <a:ext cx="8315201" cy="990600"/>
          </a:xfrm>
        </p:spPr>
        <p:txBody>
          <a:bodyPr/>
          <a:lstStyle/>
          <a:p>
            <a:r>
              <a:rPr lang="en-US" dirty="0"/>
              <a:t>And… Open source leads the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8136F-C570-7745-953A-73C5DF6EE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https://cdn-images-1.medium.com/max/2000/1*ywkHH3kMMVdGhXe6LDq7IA.png">
            <a:extLst>
              <a:ext uri="{FF2B5EF4-FFF2-40B4-BE49-F238E27FC236}">
                <a16:creationId xmlns:a16="http://schemas.microsoft.com/office/drawing/2014/main" id="{7A505899-AE23-4746-82AC-B6EB61D8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7743"/>
            <a:ext cx="9300297" cy="522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024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43" r="6461"/>
          <a:stretch/>
        </p:blipFill>
        <p:spPr bwMode="auto">
          <a:xfrm>
            <a:off x="1" y="-25196"/>
            <a:ext cx="9144000" cy="688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3224688" y="-25196"/>
            <a:ext cx="5919313" cy="55399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000" b="1" dirty="0">
                <a:solidFill>
                  <a:schemeClr val="bg1"/>
                </a:solidFill>
              </a:rPr>
              <a:t>Why are companies Open-sourcing?</a:t>
            </a:r>
          </a:p>
        </p:txBody>
      </p:sp>
    </p:spTree>
    <p:extLst>
      <p:ext uri="{BB962C8B-B14F-4D97-AF65-F5344CB8AC3E}">
        <p14:creationId xmlns:p14="http://schemas.microsoft.com/office/powerpoint/2010/main" val="3146794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157655" y="2123090"/>
            <a:ext cx="504299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i="1" dirty="0"/>
              <a:t>“The World Wide Web became a tool for bringing together the small contributions of millions of people and making them matter”</a:t>
            </a:r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628650" y="4017169"/>
            <a:ext cx="2850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ea typeface="Calibri" charset="0"/>
                <a:cs typeface="Calibri" charset="0"/>
              </a:rPr>
              <a:t>Collaboration in large-scale</a:t>
            </a:r>
            <a:endParaRPr lang="en-US" altLang="en-US" sz="1800" dirty="0">
              <a:ea typeface="Calibri" charset="0"/>
              <a:cs typeface="Calibri" charset="0"/>
            </a:endParaRPr>
          </a:p>
        </p:txBody>
      </p:sp>
      <p:pic>
        <p:nvPicPr>
          <p:cNvPr id="21509" name="Picture 4" descr="https://upload.wikimedia.org/wikipedia/en/archive/b/bc/20110114231526!Wik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174" y="4458967"/>
            <a:ext cx="1061630" cy="122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 descr="https://upload.wikimedia.org/wikipedia/commons/thumb/0/06/YouTube_logo_2013.svg/200px-YouTube_logo_2013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1980" y="4710920"/>
            <a:ext cx="1328738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6" descr="http://farm3.static.flickr.com/2201/2180947637_d5084bacb8.jpg?v=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1587" y="4458967"/>
            <a:ext cx="1489063" cy="1285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0650" y="1137886"/>
            <a:ext cx="3943350" cy="522128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085982-5F6F-364F-B84B-89F9CE92B50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200AAC-291A-D44B-AA8D-4F4F0BC8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the Crowd</a:t>
            </a:r>
          </a:p>
        </p:txBody>
      </p:sp>
    </p:spTree>
    <p:extLst>
      <p:ext uri="{BB962C8B-B14F-4D97-AF65-F5344CB8AC3E}">
        <p14:creationId xmlns:p14="http://schemas.microsoft.com/office/powerpoint/2010/main" val="1217090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8764-FC86-7A46-93FB-32AB734F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4ECE1-5B2A-9B47-8F08-59E59C7F7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61C07-579B-A742-90A5-735A58D8A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B1CDF-67DA-9949-A1AA-4B0C40265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97" y="0"/>
            <a:ext cx="8071944" cy="62993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B12265-A64C-BB43-B947-C4E9B27D82E3}"/>
              </a:ext>
            </a:extLst>
          </p:cNvPr>
          <p:cNvSpPr/>
          <p:nvPr/>
        </p:nvSpPr>
        <p:spPr>
          <a:xfrm>
            <a:off x="0" y="6199952"/>
            <a:ext cx="12289584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Pinto, Steinmacher, Dias and Gerosa, On the Challenges of Open-Sourcing Proprietary Software Projects, </a:t>
            </a:r>
            <a:r>
              <a:rPr lang="en-US" b="1" dirty="0"/>
              <a:t>Empirical Software Engineering, 2018</a:t>
            </a:r>
          </a:p>
        </p:txBody>
      </p:sp>
    </p:spTree>
    <p:extLst>
      <p:ext uri="{BB962C8B-B14F-4D97-AF65-F5344CB8AC3E}">
        <p14:creationId xmlns:p14="http://schemas.microsoft.com/office/powerpoint/2010/main" val="3070869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422E85-A284-F64D-88A5-795B44941906}"/>
              </a:ext>
            </a:extLst>
          </p:cNvPr>
          <p:cNvSpPr txBox="1">
            <a:spLocks/>
          </p:cNvSpPr>
          <p:nvPr/>
        </p:nvSpPr>
        <p:spPr bwMode="auto">
          <a:xfrm>
            <a:off x="146269" y="1197080"/>
            <a:ext cx="6781800" cy="537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264"/>
              </a:buClr>
              <a:buFont typeface="Arial"/>
              <a:buChar char="•"/>
              <a:defRPr sz="2100" baseline="0">
                <a:solidFill>
                  <a:srgbClr val="003D7C"/>
                </a:solidFill>
                <a:latin typeface="Arial"/>
                <a:ea typeface="+mn-ea"/>
                <a:cs typeface="Arial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b="1" baseline="0">
                <a:solidFill>
                  <a:srgbClr val="0070C0"/>
                </a:solidFill>
                <a:latin typeface="Arial"/>
                <a:cs typeface="Arial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 i="0">
                <a:solidFill>
                  <a:srgbClr val="0070C0"/>
                </a:solidFill>
                <a:latin typeface="Arial"/>
                <a:cs typeface="Arial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rgbClr val="0070C0"/>
                </a:solidFill>
                <a:latin typeface="Arial"/>
                <a:cs typeface="Arial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70C0"/>
                </a:solidFill>
                <a:latin typeface="Arial"/>
                <a:cs typeface="Arial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kern="0"/>
              <a:t>OpenStack: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kern="0"/>
              <a:t>1.7M lines of code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kern="0"/>
              <a:t>19 programming languages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kern="0">
                <a:solidFill>
                  <a:schemeClr val="accent2">
                    <a:lumMod val="75000"/>
                  </a:schemeClr>
                </a:solidFill>
              </a:rPr>
              <a:t>17K </a:t>
            </a:r>
            <a:r>
              <a:rPr lang="en-US" kern="0"/>
              <a:t>community members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500" kern="0">
                <a:solidFill>
                  <a:schemeClr val="accent2">
                    <a:lumMod val="75000"/>
                  </a:schemeClr>
                </a:solidFill>
              </a:rPr>
              <a:t>5K+ </a:t>
            </a:r>
            <a:r>
              <a:rPr lang="en-US" kern="0"/>
              <a:t>code contributors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500" kern="0">
                <a:solidFill>
                  <a:schemeClr val="accent2">
                    <a:lumMod val="75000"/>
                  </a:schemeClr>
                </a:solidFill>
              </a:rPr>
              <a:t>38K</a:t>
            </a:r>
            <a:r>
              <a:rPr lang="en-US" kern="0"/>
              <a:t> e-mail messages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kern="0"/>
              <a:t>Mozilla Firefox: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500" kern="0">
                <a:solidFill>
                  <a:schemeClr val="accent2">
                    <a:lumMod val="75000"/>
                  </a:schemeClr>
                </a:solidFill>
              </a:rPr>
              <a:t>13.5M</a:t>
            </a:r>
            <a:r>
              <a:rPr lang="en-US" kern="0"/>
              <a:t> lines of code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500" kern="0">
                <a:solidFill>
                  <a:schemeClr val="accent2">
                    <a:lumMod val="75000"/>
                  </a:schemeClr>
                </a:solidFill>
              </a:rPr>
              <a:t>37</a:t>
            </a:r>
            <a:r>
              <a:rPr lang="en-US" kern="0"/>
              <a:t> programming languages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500" kern="0">
                <a:solidFill>
                  <a:schemeClr val="accent2">
                    <a:lumMod val="75000"/>
                  </a:schemeClr>
                </a:solidFill>
              </a:rPr>
              <a:t>4K+</a:t>
            </a:r>
            <a:r>
              <a:rPr lang="en-US" kern="0"/>
              <a:t> contributors (</a:t>
            </a:r>
            <a:r>
              <a:rPr lang="en-US" sz="2500" kern="0">
                <a:solidFill>
                  <a:schemeClr val="accent2">
                    <a:lumMod val="75000"/>
                  </a:schemeClr>
                </a:solidFill>
              </a:rPr>
              <a:t>1K+ </a:t>
            </a:r>
            <a:r>
              <a:rPr lang="en-US" kern="0"/>
              <a:t>in the last 12 months)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500" kern="0">
                <a:solidFill>
                  <a:schemeClr val="accent2">
                    <a:lumMod val="75000"/>
                  </a:schemeClr>
                </a:solidFill>
              </a:rPr>
              <a:t>4,231 </a:t>
            </a:r>
            <a:r>
              <a:rPr lang="en-US" kern="0"/>
              <a:t>years of effort (COCOMO model) - first commit in 2002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kern="0"/>
              <a:t>Swift: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kern="0"/>
              <a:t>445K lines of code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kern="0"/>
              <a:t>Over the past 12 months, </a:t>
            </a:r>
            <a:r>
              <a:rPr lang="en-US" sz="2500" kern="0">
                <a:solidFill>
                  <a:schemeClr val="accent2">
                    <a:lumMod val="75000"/>
                  </a:schemeClr>
                </a:solidFill>
              </a:rPr>
              <a:t>400+</a:t>
            </a:r>
            <a:r>
              <a:rPr lang="en-US" kern="0"/>
              <a:t> developers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endParaRPr lang="en-US" kern="0"/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endParaRPr lang="en-US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DB7D33-E60E-5D4A-BEA0-08AAC12B8317}"/>
              </a:ext>
            </a:extLst>
          </p:cNvPr>
          <p:cNvSpPr/>
          <p:nvPr/>
        </p:nvSpPr>
        <p:spPr>
          <a:xfrm>
            <a:off x="5263384" y="5062973"/>
            <a:ext cx="5381625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www.openhub.net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/p/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openstack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7F50A-70AD-EF45-80D8-FBFABF5C8C77}"/>
              </a:ext>
            </a:extLst>
          </p:cNvPr>
          <p:cNvSpPr/>
          <p:nvPr/>
        </p:nvSpPr>
        <p:spPr>
          <a:xfrm>
            <a:off x="5263384" y="527187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opensource.com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/business/14/6/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openstack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-numbers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www.openhub.net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/p/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apple_swift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234FBA0-3091-9B4D-8726-ECFAC963B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9255" y="1178881"/>
            <a:ext cx="3804745" cy="285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2D6093BF-A773-E642-893B-E165CC37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70" y="147287"/>
            <a:ext cx="8315201" cy="990600"/>
          </a:xfrm>
        </p:spPr>
        <p:txBody>
          <a:bodyPr/>
          <a:lstStyle/>
          <a:p>
            <a:r>
              <a:rPr lang="en-US" dirty="0"/>
              <a:t>All About Community!</a:t>
            </a:r>
          </a:p>
        </p:txBody>
      </p:sp>
    </p:spTree>
    <p:extLst>
      <p:ext uri="{BB962C8B-B14F-4D97-AF65-F5344CB8AC3E}">
        <p14:creationId xmlns:p14="http://schemas.microsoft.com/office/powerpoint/2010/main" val="419281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80FE0-5EB7-3847-98FE-F4C7A404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8AEC3F-FA08-CC42-9452-7C2CC349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Open Source about?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Question Mark, Question, Response, Search Engine">
            <a:extLst>
              <a:ext uri="{FF2B5EF4-FFF2-40B4-BE49-F238E27FC236}">
                <a16:creationId xmlns:a16="http://schemas.microsoft.com/office/drawing/2014/main" id="{E7ADEEF9-326C-1B4B-B24A-AE3662D85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7" t="4981" r="32564" b="5641"/>
          <a:stretch/>
        </p:blipFill>
        <p:spPr bwMode="auto">
          <a:xfrm>
            <a:off x="6969149" y="1137887"/>
            <a:ext cx="2174851" cy="51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595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80FE0-5EB7-3847-98FE-F4C7A404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8AEC3F-FA08-CC42-9452-7C2CC349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Open Source about?</a:t>
            </a:r>
          </a:p>
          <a:p>
            <a:endParaRPr lang="en-US" dirty="0"/>
          </a:p>
          <a:p>
            <a:pPr lvl="1"/>
            <a:r>
              <a:rPr lang="en-US" dirty="0"/>
              <a:t>Price?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Question Mark, Question, Response, Search Engine">
            <a:extLst>
              <a:ext uri="{FF2B5EF4-FFF2-40B4-BE49-F238E27FC236}">
                <a16:creationId xmlns:a16="http://schemas.microsoft.com/office/drawing/2014/main" id="{E7ADEEF9-326C-1B4B-B24A-AE3662D85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7" t="4981" r="32564" b="5641"/>
          <a:stretch/>
        </p:blipFill>
        <p:spPr bwMode="auto">
          <a:xfrm>
            <a:off x="6969149" y="1137887"/>
            <a:ext cx="2174851" cy="51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665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80FE0-5EB7-3847-98FE-F4C7A404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8AEC3F-FA08-CC42-9452-7C2CC349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Open Source about?</a:t>
            </a:r>
          </a:p>
          <a:p>
            <a:endParaRPr lang="en-US" dirty="0"/>
          </a:p>
          <a:p>
            <a:pPr lvl="1"/>
            <a:r>
              <a:rPr lang="en-US" dirty="0"/>
              <a:t>Price?</a:t>
            </a:r>
          </a:p>
          <a:p>
            <a:endParaRPr lang="en-US" dirty="0"/>
          </a:p>
          <a:p>
            <a:pPr lvl="1"/>
            <a:r>
              <a:rPr lang="en-US" dirty="0"/>
              <a:t>License?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Question Mark, Question, Response, Search Engine">
            <a:extLst>
              <a:ext uri="{FF2B5EF4-FFF2-40B4-BE49-F238E27FC236}">
                <a16:creationId xmlns:a16="http://schemas.microsoft.com/office/drawing/2014/main" id="{E7ADEEF9-326C-1B4B-B24A-AE3662D85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7" t="4981" r="32564" b="5641"/>
          <a:stretch/>
        </p:blipFill>
        <p:spPr bwMode="auto">
          <a:xfrm>
            <a:off x="6969149" y="1137887"/>
            <a:ext cx="2174851" cy="51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16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80FE0-5EB7-3847-98FE-F4C7A404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8AEC3F-FA08-CC42-9452-7C2CC349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Open Source about?</a:t>
            </a:r>
          </a:p>
          <a:p>
            <a:endParaRPr lang="en-US" dirty="0"/>
          </a:p>
          <a:p>
            <a:pPr lvl="1"/>
            <a:r>
              <a:rPr lang="en-US" dirty="0"/>
              <a:t>Price?</a:t>
            </a:r>
          </a:p>
          <a:p>
            <a:endParaRPr lang="en-US" dirty="0"/>
          </a:p>
          <a:p>
            <a:pPr lvl="1"/>
            <a:r>
              <a:rPr lang="en-US" dirty="0"/>
              <a:t>License?</a:t>
            </a:r>
          </a:p>
          <a:p>
            <a:endParaRPr lang="en-US" dirty="0"/>
          </a:p>
          <a:p>
            <a:pPr lvl="1"/>
            <a:r>
              <a:rPr lang="en-US" dirty="0"/>
              <a:t>Social Movement?</a:t>
            </a:r>
          </a:p>
          <a:p>
            <a:endParaRPr lang="en-US" dirty="0"/>
          </a:p>
        </p:txBody>
      </p:sp>
      <p:pic>
        <p:nvPicPr>
          <p:cNvPr id="1026" name="Picture 2" descr="Question Mark, Question, Response, Search Engine">
            <a:extLst>
              <a:ext uri="{FF2B5EF4-FFF2-40B4-BE49-F238E27FC236}">
                <a16:creationId xmlns:a16="http://schemas.microsoft.com/office/drawing/2014/main" id="{E7ADEEF9-326C-1B4B-B24A-AE3662D85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7" t="4981" r="32564" b="5641"/>
          <a:stretch/>
        </p:blipFill>
        <p:spPr bwMode="auto">
          <a:xfrm>
            <a:off x="6969149" y="1137887"/>
            <a:ext cx="2174851" cy="51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791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80FE0-5EB7-3847-98FE-F4C7A404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8AEC3F-FA08-CC42-9452-7C2CC349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Open Source about?</a:t>
            </a:r>
          </a:p>
          <a:p>
            <a:endParaRPr lang="en-US" dirty="0"/>
          </a:p>
          <a:p>
            <a:pPr lvl="1"/>
            <a:r>
              <a:rPr lang="en-US" dirty="0"/>
              <a:t>Price?</a:t>
            </a:r>
          </a:p>
          <a:p>
            <a:endParaRPr lang="en-US" dirty="0"/>
          </a:p>
          <a:p>
            <a:pPr lvl="1"/>
            <a:r>
              <a:rPr lang="en-US" dirty="0"/>
              <a:t>License?</a:t>
            </a:r>
          </a:p>
          <a:p>
            <a:endParaRPr lang="en-US" dirty="0"/>
          </a:p>
          <a:p>
            <a:pPr lvl="1"/>
            <a:r>
              <a:rPr lang="en-US" dirty="0"/>
              <a:t>Social Movement?</a:t>
            </a:r>
          </a:p>
          <a:p>
            <a:endParaRPr lang="en-US" dirty="0"/>
          </a:p>
          <a:p>
            <a:pPr lvl="1"/>
            <a:r>
              <a:rPr lang="en-US" dirty="0"/>
              <a:t>Hobby?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Question Mark, Question, Response, Search Engine">
            <a:extLst>
              <a:ext uri="{FF2B5EF4-FFF2-40B4-BE49-F238E27FC236}">
                <a16:creationId xmlns:a16="http://schemas.microsoft.com/office/drawing/2014/main" id="{E7ADEEF9-326C-1B4B-B24A-AE3662D85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7" t="4981" r="32564" b="5641"/>
          <a:stretch/>
        </p:blipFill>
        <p:spPr bwMode="auto">
          <a:xfrm>
            <a:off x="6969149" y="1137887"/>
            <a:ext cx="2174851" cy="51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354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80FE0-5EB7-3847-98FE-F4C7A404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8AEC3F-FA08-CC42-9452-7C2CC349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Open Source about?</a:t>
            </a:r>
          </a:p>
          <a:p>
            <a:endParaRPr lang="en-US" dirty="0"/>
          </a:p>
          <a:p>
            <a:pPr lvl="1"/>
            <a:r>
              <a:rPr lang="en-US" dirty="0"/>
              <a:t>Price?</a:t>
            </a:r>
          </a:p>
          <a:p>
            <a:endParaRPr lang="en-US" dirty="0"/>
          </a:p>
          <a:p>
            <a:pPr lvl="1"/>
            <a:r>
              <a:rPr lang="en-US" dirty="0"/>
              <a:t>License?</a:t>
            </a:r>
          </a:p>
          <a:p>
            <a:endParaRPr lang="en-US" dirty="0"/>
          </a:p>
          <a:p>
            <a:pPr lvl="1"/>
            <a:r>
              <a:rPr lang="en-US" dirty="0"/>
              <a:t>Social Movement?</a:t>
            </a:r>
          </a:p>
          <a:p>
            <a:endParaRPr lang="en-US" dirty="0"/>
          </a:p>
          <a:p>
            <a:pPr lvl="1"/>
            <a:r>
              <a:rPr lang="en-US" dirty="0"/>
              <a:t>Hobby?</a:t>
            </a:r>
          </a:p>
          <a:p>
            <a:endParaRPr lang="en-US" dirty="0"/>
          </a:p>
          <a:p>
            <a:pPr lvl="1"/>
            <a:r>
              <a:rPr lang="en-US" dirty="0"/>
              <a:t>Market trend?</a:t>
            </a:r>
          </a:p>
          <a:p>
            <a:endParaRPr lang="en-US" dirty="0"/>
          </a:p>
        </p:txBody>
      </p:sp>
      <p:pic>
        <p:nvPicPr>
          <p:cNvPr id="1026" name="Picture 2" descr="Question Mark, Question, Response, Search Engine">
            <a:extLst>
              <a:ext uri="{FF2B5EF4-FFF2-40B4-BE49-F238E27FC236}">
                <a16:creationId xmlns:a16="http://schemas.microsoft.com/office/drawing/2014/main" id="{E7ADEEF9-326C-1B4B-B24A-AE3662D85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7" t="4981" r="32564" b="5641"/>
          <a:stretch/>
        </p:blipFill>
        <p:spPr bwMode="auto">
          <a:xfrm>
            <a:off x="6969149" y="1137887"/>
            <a:ext cx="2174851" cy="51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325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AF17-DDFE-534F-B1E8-AC747FEE5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8E317-DC94-4041-AEEB-FDE4DA3A7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68" y="1358555"/>
            <a:ext cx="8315202" cy="5001061"/>
          </a:xfrm>
        </p:spPr>
        <p:txBody>
          <a:bodyPr/>
          <a:lstStyle/>
          <a:p>
            <a:r>
              <a:rPr lang="en-US" dirty="0"/>
              <a:t>Open Source is about…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Freedom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License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Code as a way to share knowledge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Community!</a:t>
            </a:r>
          </a:p>
        </p:txBody>
      </p:sp>
      <p:pic>
        <p:nvPicPr>
          <p:cNvPr id="9218" name="Picture 2" descr="Hand, United, Together, People, Unity, Team, Teamwork">
            <a:extLst>
              <a:ext uri="{FF2B5EF4-FFF2-40B4-BE49-F238E27FC236}">
                <a16:creationId xmlns:a16="http://schemas.microsoft.com/office/drawing/2014/main" id="{0533F72E-9862-4B49-BBD3-E1209C881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940" y="1985562"/>
            <a:ext cx="4996060" cy="374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00557"/>
      </p:ext>
    </p:extLst>
  </p:cSld>
  <p:clrMapOvr>
    <a:masterClrMapping/>
  </p:clrMapOvr>
</p:sld>
</file>

<file path=ppt/theme/theme1.xml><?xml version="1.0" encoding="utf-8"?>
<a:theme xmlns:a="http://schemas.openxmlformats.org/drawingml/2006/main" name="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7101</TotalTime>
  <Words>705</Words>
  <Application>Microsoft Macintosh PowerPoint</Application>
  <PresentationFormat>On-screen Show (4:3)</PresentationFormat>
  <Paragraphs>184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Hebrew Scholar</vt:lpstr>
      <vt:lpstr>Calibri</vt:lpstr>
      <vt:lpstr>Rial</vt:lpstr>
      <vt:lpstr>Times</vt:lpstr>
      <vt:lpstr>Dark-Blue-Vertical-PPT-Template</vt:lpstr>
      <vt:lpstr>1_Dark-Blue-Vertical-PPT-Template</vt:lpstr>
      <vt:lpstr>CS499 - Open Source software development</vt:lpstr>
      <vt:lpstr>PowerPoint Presentation</vt:lpstr>
      <vt:lpstr>Questions</vt:lpstr>
      <vt:lpstr>Questions</vt:lpstr>
      <vt:lpstr>Questions</vt:lpstr>
      <vt:lpstr>Questions</vt:lpstr>
      <vt:lpstr>Questions</vt:lpstr>
      <vt:lpstr>Questions</vt:lpstr>
      <vt:lpstr>So…</vt:lpstr>
      <vt:lpstr>A little bit of history</vt:lpstr>
      <vt:lpstr>Pre-historic… </vt:lpstr>
      <vt:lpstr>And the History… </vt:lpstr>
      <vt:lpstr>And the History… </vt:lpstr>
      <vt:lpstr>And the History… </vt:lpstr>
      <vt:lpstr>And the History… </vt:lpstr>
      <vt:lpstr>Why OSS???</vt:lpstr>
      <vt:lpstr>Why Open Source?</vt:lpstr>
      <vt:lpstr>Why Open Source?</vt:lpstr>
      <vt:lpstr>Final facts</vt:lpstr>
      <vt:lpstr>And… Open source leads the way</vt:lpstr>
      <vt:lpstr>PowerPoint Presentation</vt:lpstr>
      <vt:lpstr>Leveraging the Crowd</vt:lpstr>
      <vt:lpstr>PowerPoint Presentation</vt:lpstr>
      <vt:lpstr>All About Community!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New leader orientation!</dc:title>
  <dc:creator>Cassandra Anderson</dc:creator>
  <cp:lastModifiedBy>Igor Steinmacher</cp:lastModifiedBy>
  <cp:revision>294</cp:revision>
  <cp:lastPrinted>2018-08-27T03:34:43Z</cp:lastPrinted>
  <dcterms:created xsi:type="dcterms:W3CDTF">2014-02-19T16:49:03Z</dcterms:created>
  <dcterms:modified xsi:type="dcterms:W3CDTF">2021-10-08T12:46:35Z</dcterms:modified>
</cp:coreProperties>
</file>